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6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3A7C1-5047-43F3-8DBB-A35B9D8D2EE0}" type="datetimeFigureOut">
              <a:rPr lang="ru-RU" smtClean="0"/>
              <a:t>09.06.2020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A41B3-F496-4390-B391-5E2DB2870E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91735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3A7C1-5047-43F3-8DBB-A35B9D8D2EE0}" type="datetimeFigureOut">
              <a:rPr lang="ru-RU" smtClean="0"/>
              <a:t>09.06.2020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A41B3-F496-4390-B391-5E2DB2870E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92821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3A7C1-5047-43F3-8DBB-A35B9D8D2EE0}" type="datetimeFigureOut">
              <a:rPr lang="ru-RU" smtClean="0"/>
              <a:t>09.06.2020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A41B3-F496-4390-B391-5E2DB2870E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0930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3A7C1-5047-43F3-8DBB-A35B9D8D2EE0}" type="datetimeFigureOut">
              <a:rPr lang="ru-RU" smtClean="0"/>
              <a:t>09.06.2020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A41B3-F496-4390-B391-5E2DB2870E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204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3A7C1-5047-43F3-8DBB-A35B9D8D2EE0}" type="datetimeFigureOut">
              <a:rPr lang="ru-RU" smtClean="0"/>
              <a:t>09.06.2020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A41B3-F496-4390-B391-5E2DB2870E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4526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3A7C1-5047-43F3-8DBB-A35B9D8D2EE0}" type="datetimeFigureOut">
              <a:rPr lang="ru-RU" smtClean="0"/>
              <a:t>09.06.2020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A41B3-F496-4390-B391-5E2DB2870E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3372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3A7C1-5047-43F3-8DBB-A35B9D8D2EE0}" type="datetimeFigureOut">
              <a:rPr lang="ru-RU" smtClean="0"/>
              <a:t>09.06.2020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A41B3-F496-4390-B391-5E2DB2870E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9741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3A7C1-5047-43F3-8DBB-A35B9D8D2EE0}" type="datetimeFigureOut">
              <a:rPr lang="ru-RU" smtClean="0"/>
              <a:t>09.06.2020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A41B3-F496-4390-B391-5E2DB2870E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29383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3A7C1-5047-43F3-8DBB-A35B9D8D2EE0}" type="datetimeFigureOut">
              <a:rPr lang="ru-RU" smtClean="0"/>
              <a:t>09.06.2020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A41B3-F496-4390-B391-5E2DB2870E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2595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3A7C1-5047-43F3-8DBB-A35B9D8D2EE0}" type="datetimeFigureOut">
              <a:rPr lang="ru-RU" smtClean="0"/>
              <a:t>09.06.2020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A41B3-F496-4390-B391-5E2DB2870E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4509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3A7C1-5047-43F3-8DBB-A35B9D8D2EE0}" type="datetimeFigureOut">
              <a:rPr lang="ru-RU" smtClean="0"/>
              <a:t>09.06.2020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A41B3-F496-4390-B391-5E2DB2870E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854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43A7C1-5047-43F3-8DBB-A35B9D8D2EE0}" type="datetimeFigureOut">
              <a:rPr lang="ru-RU" smtClean="0"/>
              <a:t>09.06.2020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3A41B3-F496-4390-B391-5E2DB2870E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5098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6853293"/>
              </p:ext>
            </p:extLst>
          </p:nvPr>
        </p:nvGraphicFramePr>
        <p:xfrm>
          <a:off x="827584" y="620688"/>
          <a:ext cx="7128792" cy="5519849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3606934"/>
                <a:gridCol w="1753546"/>
                <a:gridCol w="1768312"/>
              </a:tblGrid>
              <a:tr h="799744">
                <a:tc gridSpan="3">
                  <a:txBody>
                    <a:bodyPr/>
                    <a:lstStyle/>
                    <a:p>
                      <a:pPr indent="450215" algn="ctr"/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 </a:t>
                      </a:r>
                    </a:p>
                    <a:p>
                      <a:pPr indent="450215" algn="ctr"/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Количество </a:t>
                      </a:r>
                      <a:r>
                        <a:rPr lang="ru-RU" sz="1200" dirty="0" err="1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пролицензированных</a:t>
                      </a:r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 магазинов и предприятий общественного питания в разрезе районов и городов Томской области по состоянию на 31.12.2017</a:t>
                      </a:r>
                    </a:p>
                    <a:p>
                      <a:pPr indent="450215" algn="ctr"/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 </a:t>
                      </a:r>
                    </a:p>
                  </a:txBody>
                  <a:tcPr marL="50721" marR="5072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8372">
                <a:tc>
                  <a:txBody>
                    <a:bodyPr/>
                    <a:lstStyle/>
                    <a:p>
                      <a:pPr indent="450215" algn="ctr"/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Район/город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ctr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Магазины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ctr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Предприятия общепита</a:t>
                      </a:r>
                    </a:p>
                  </a:txBody>
                  <a:tcPr marL="50721" marR="50721" marT="0" marB="0"/>
                </a:tc>
              </a:tr>
              <a:tr h="174187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Александровский район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19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0</a:t>
                      </a:r>
                    </a:p>
                  </a:txBody>
                  <a:tcPr marL="50721" marR="50721" marT="0" marB="0"/>
                </a:tc>
              </a:tr>
              <a:tr h="174187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Асиновский район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85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3</a:t>
                      </a:r>
                    </a:p>
                  </a:txBody>
                  <a:tcPr marL="50721" marR="50721" marT="0" marB="0"/>
                </a:tc>
              </a:tr>
              <a:tr h="174187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Бакчарский район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37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2</a:t>
                      </a:r>
                    </a:p>
                  </a:txBody>
                  <a:tcPr marL="50721" marR="50721" marT="0" marB="0"/>
                </a:tc>
              </a:tr>
              <a:tr h="174187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Верхнекетский район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74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2</a:t>
                      </a:r>
                    </a:p>
                  </a:txBody>
                  <a:tcPr marL="50721" marR="50721" marT="0" marB="0"/>
                </a:tc>
              </a:tr>
              <a:tr h="174187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Зырянский район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45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1</a:t>
                      </a:r>
                    </a:p>
                  </a:txBody>
                  <a:tcPr marL="50721" marR="50721" marT="0" marB="0"/>
                </a:tc>
              </a:tr>
              <a:tr h="174187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Каргасокский район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82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7</a:t>
                      </a:r>
                    </a:p>
                  </a:txBody>
                  <a:tcPr marL="50721" marR="50721" marT="0" marB="0"/>
                </a:tc>
              </a:tr>
              <a:tr h="174187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Кедровый г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15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1</a:t>
                      </a:r>
                    </a:p>
                  </a:txBody>
                  <a:tcPr marL="50721" marR="50721" marT="0" marB="0"/>
                </a:tc>
              </a:tr>
              <a:tr h="174187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Кожевниковский район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51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5</a:t>
                      </a:r>
                    </a:p>
                  </a:txBody>
                  <a:tcPr marL="50721" marR="50721" marT="0" marB="0"/>
                </a:tc>
              </a:tr>
              <a:tr h="174187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Колпашевский район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127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13</a:t>
                      </a:r>
                    </a:p>
                  </a:txBody>
                  <a:tcPr marL="50721" marR="50721" marT="0" marB="0"/>
                </a:tc>
              </a:tr>
              <a:tr h="174187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Кривошеинский район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47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4</a:t>
                      </a:r>
                    </a:p>
                  </a:txBody>
                  <a:tcPr marL="50721" marR="50721" marT="0" marB="0"/>
                </a:tc>
              </a:tr>
              <a:tr h="174187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Молчановский район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57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7</a:t>
                      </a:r>
                    </a:p>
                  </a:txBody>
                  <a:tcPr marL="50721" marR="50721" marT="0" marB="0"/>
                </a:tc>
              </a:tr>
              <a:tr h="174187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Парабельский район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87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9</a:t>
                      </a:r>
                    </a:p>
                  </a:txBody>
                  <a:tcPr marL="50721" marR="50721" marT="0" marB="0"/>
                </a:tc>
              </a:tr>
              <a:tr h="174187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Первомайский район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64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0</a:t>
                      </a:r>
                    </a:p>
                  </a:txBody>
                  <a:tcPr marL="50721" marR="50721" marT="0" marB="0"/>
                </a:tc>
              </a:tr>
              <a:tr h="174187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Северск г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113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11</a:t>
                      </a:r>
                    </a:p>
                  </a:txBody>
                  <a:tcPr marL="50721" marR="50721" marT="0" marB="0"/>
                </a:tc>
              </a:tr>
              <a:tr h="174187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Стрежевой г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59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14</a:t>
                      </a:r>
                    </a:p>
                  </a:txBody>
                  <a:tcPr marL="50721" marR="50721" marT="0" marB="0"/>
                </a:tc>
              </a:tr>
              <a:tr h="174187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Тегульдетский район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20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0</a:t>
                      </a:r>
                    </a:p>
                  </a:txBody>
                  <a:tcPr marL="50721" marR="50721" marT="0" marB="0"/>
                </a:tc>
              </a:tr>
              <a:tr h="696745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Томск г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716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278</a:t>
                      </a:r>
                    </a:p>
                    <a:p>
                      <a:pPr indent="450215" algn="r"/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(в том числе 93 вагона-ресторана)</a:t>
                      </a:r>
                    </a:p>
                  </a:txBody>
                  <a:tcPr marL="50721" marR="50721" marT="0" marB="0"/>
                </a:tc>
              </a:tr>
              <a:tr h="174187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Томский район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181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10</a:t>
                      </a:r>
                    </a:p>
                  </a:txBody>
                  <a:tcPr marL="50721" marR="50721" marT="0" marB="0"/>
                </a:tc>
              </a:tr>
              <a:tr h="174187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Чаинский район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35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0</a:t>
                      </a:r>
                    </a:p>
                  </a:txBody>
                  <a:tcPr marL="50721" marR="50721" marT="0" marB="0"/>
                </a:tc>
              </a:tr>
              <a:tr h="174187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Шегарский район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53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3</a:t>
                      </a:r>
                    </a:p>
                  </a:txBody>
                  <a:tcPr marL="50721" marR="50721" marT="0" marB="0"/>
                </a:tc>
              </a:tr>
              <a:tr h="174187"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Итого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1967</a:t>
                      </a:r>
                    </a:p>
                  </a:txBody>
                  <a:tcPr marL="50721" marR="50721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2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370</a:t>
                      </a:r>
                    </a:p>
                  </a:txBody>
                  <a:tcPr marL="50721" marR="50721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21910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3773436"/>
              </p:ext>
            </p:extLst>
          </p:nvPr>
        </p:nvGraphicFramePr>
        <p:xfrm>
          <a:off x="853492" y="337665"/>
          <a:ext cx="7437016" cy="6070066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2678763"/>
                <a:gridCol w="2183647"/>
                <a:gridCol w="2574606"/>
              </a:tblGrid>
              <a:tr h="809948">
                <a:tc gridSpan="3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Количество </a:t>
                      </a:r>
                      <a:r>
                        <a:rPr lang="ru-RU" sz="1800" u="sng" dirty="0" err="1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пролицензированных</a:t>
                      </a:r>
                      <a:r>
                        <a:rPr lang="ru-RU" sz="18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 магазинов и предприятий общественного питания в разрезе районов и городов Томской области по состоянию на 31.12.2018</a:t>
                      </a:r>
                      <a:endParaRPr lang="ru-RU" sz="18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9558">
                <a:tc>
                  <a:txBody>
                    <a:bodyPr/>
                    <a:lstStyle/>
                    <a:p>
                      <a:pPr indent="450215" algn="ct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Район/город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ct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Магазины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ctr"/>
                      <a:r>
                        <a:rPr lang="ru-RU" sz="15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Предприятия общепита</a:t>
                      </a:r>
                      <a:endParaRPr lang="ru-RU" sz="150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l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Александровский район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19</a:t>
                      </a:r>
                      <a:endParaRPr lang="ru-RU" sz="150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0</a:t>
                      </a:r>
                      <a:endParaRPr lang="ru-RU" sz="150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Асиновский район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78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7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Бакчарский район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38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2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Верхнекетский район</a:t>
                      </a:r>
                      <a:endParaRPr lang="ru-RU" sz="1500" dirty="0">
                        <a:solidFill>
                          <a:srgbClr val="FF0000"/>
                        </a:solidFill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71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4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Зырянский район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42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2</a:t>
                      </a:r>
                      <a:endParaRPr lang="ru-RU" sz="150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Каргасокский район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78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3</a:t>
                      </a:r>
                      <a:endParaRPr lang="ru-RU" sz="150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Кедровый г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16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0</a:t>
                      </a:r>
                      <a:endParaRPr lang="ru-RU" sz="150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Кожевниковский район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52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4</a:t>
                      </a:r>
                      <a:endParaRPr lang="ru-RU" sz="150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Колпашевский район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124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13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Кривошеинский район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47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5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Молчановский район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54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7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Парабельский район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64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5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Первомайский район</a:t>
                      </a:r>
                      <a:endParaRPr lang="ru-RU" sz="1500" b="1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50</a:t>
                      </a:r>
                      <a:endParaRPr lang="ru-RU" sz="1500" b="1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0</a:t>
                      </a:r>
                      <a:endParaRPr lang="ru-RU" sz="1500" b="1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Северск г</a:t>
                      </a:r>
                      <a:endParaRPr lang="ru-RU" sz="150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115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14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Стрежевой г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57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10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Тегульдетский район</a:t>
                      </a:r>
                      <a:endParaRPr lang="ru-RU" sz="150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20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1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85548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Томск г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644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290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Томский район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194</a:t>
                      </a:r>
                      <a:endParaRPr lang="ru-RU" sz="1500" b="1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15</a:t>
                      </a:r>
                      <a:endParaRPr lang="ru-RU" sz="1500" b="1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Чаинский район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37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1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Шегарский район</a:t>
                      </a:r>
                      <a:endParaRPr lang="ru-RU" sz="150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55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3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Итого</a:t>
                      </a:r>
                      <a:endParaRPr lang="ru-RU" sz="150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1855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</a:rPr>
                        <a:t>386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8168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5180498"/>
              </p:ext>
            </p:extLst>
          </p:nvPr>
        </p:nvGraphicFramePr>
        <p:xfrm>
          <a:off x="853492" y="337665"/>
          <a:ext cx="7437016" cy="6070066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2678763"/>
                <a:gridCol w="2183647"/>
                <a:gridCol w="2574606"/>
              </a:tblGrid>
              <a:tr h="809948">
                <a:tc gridSpan="3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Количество </a:t>
                      </a:r>
                      <a:r>
                        <a:rPr lang="ru-RU" sz="1800" u="sng" dirty="0" err="1">
                          <a:effectLst/>
                        </a:rPr>
                        <a:t>пролицензированных</a:t>
                      </a:r>
                      <a:r>
                        <a:rPr lang="ru-RU" sz="1800" dirty="0">
                          <a:effectLst/>
                        </a:rPr>
                        <a:t> магазинов и предприятий общественного питания в разрезе районов и городов Томской области по состоянию на </a:t>
                      </a:r>
                      <a:r>
                        <a:rPr lang="ru-RU" sz="1800" dirty="0" smtClean="0">
                          <a:effectLst/>
                        </a:rPr>
                        <a:t>31.12.2019</a:t>
                      </a:r>
                      <a:endParaRPr lang="ru-RU" sz="18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9558">
                <a:tc>
                  <a:txBody>
                    <a:bodyPr/>
                    <a:lstStyle/>
                    <a:p>
                      <a:pPr indent="450215" algn="ctr"/>
                      <a:r>
                        <a:rPr lang="ru-RU" sz="1500" dirty="0">
                          <a:effectLst/>
                        </a:rPr>
                        <a:t>Район/город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ctr"/>
                      <a:r>
                        <a:rPr lang="ru-RU" sz="1500" dirty="0">
                          <a:effectLst/>
                        </a:rPr>
                        <a:t>Магазины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ctr"/>
                      <a:r>
                        <a:rPr lang="ru-RU" sz="1500">
                          <a:effectLst/>
                        </a:rPr>
                        <a:t>Предприятия общепита</a:t>
                      </a:r>
                      <a:endParaRPr lang="ru-RU" sz="150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l"/>
                      <a:r>
                        <a:rPr lang="ru-RU" sz="1500" dirty="0">
                          <a:effectLst/>
                        </a:rPr>
                        <a:t>Александровский район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16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>
                          <a:effectLst/>
                        </a:rPr>
                        <a:t>0</a:t>
                      </a:r>
                      <a:endParaRPr lang="ru-RU" sz="150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</a:rPr>
                        <a:t>Асиновский район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73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5</a:t>
                      </a: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</a:rPr>
                        <a:t>Бакчарский район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37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1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</a:rPr>
                        <a:t>Верхнекетский район</a:t>
                      </a:r>
                      <a:endParaRPr lang="ru-RU" sz="1500" dirty="0">
                        <a:solidFill>
                          <a:srgbClr val="FF0000"/>
                        </a:solidFill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74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3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</a:rPr>
                        <a:t>Зырянский район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41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1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</a:rPr>
                        <a:t>Каргасокский район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83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6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</a:rPr>
                        <a:t>Кедровый г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14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</a:rPr>
                        <a:t>0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</a:rPr>
                        <a:t>Кожевниковский район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</a:rPr>
                        <a:t>52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3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</a:rPr>
                        <a:t>Колпашевский район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114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</a:rPr>
                        <a:t>13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</a:rPr>
                        <a:t>Кривошеинский район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43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2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</a:rPr>
                        <a:t>Молчановский район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47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3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</a:rPr>
                        <a:t>Парабельский район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62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7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</a:rPr>
                        <a:t>Первомайский район</a:t>
                      </a:r>
                      <a:endParaRPr lang="ru-RU" sz="1500" b="1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48</a:t>
                      </a:r>
                      <a:endParaRPr lang="ru-RU" sz="1500" b="1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</a:rPr>
                        <a:t>0</a:t>
                      </a:r>
                      <a:endParaRPr lang="ru-RU" sz="1500" b="1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</a:rPr>
                        <a:t>Северск </a:t>
                      </a:r>
                      <a:r>
                        <a:rPr lang="ru-RU" sz="1500" dirty="0" smtClean="0">
                          <a:effectLst/>
                        </a:rPr>
                        <a:t>ЗАТО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109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15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</a:rPr>
                        <a:t>Стрежевой г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51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11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>
                          <a:effectLst/>
                        </a:rPr>
                        <a:t>Тегульдетский район</a:t>
                      </a:r>
                      <a:endParaRPr lang="ru-RU" sz="150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17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</a:rPr>
                        <a:t>1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85548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</a:rPr>
                        <a:t>Томск г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602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313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</a:rPr>
                        <a:t>Томский район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195</a:t>
                      </a:r>
                      <a:endParaRPr lang="ru-RU" sz="1500" b="1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11</a:t>
                      </a:r>
                      <a:endParaRPr lang="ru-RU" sz="1500" b="1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 dirty="0">
                          <a:effectLst/>
                        </a:rPr>
                        <a:t>Чаинский район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>
                          <a:effectLst/>
                        </a:rPr>
                        <a:t>37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0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just"/>
                      <a:r>
                        <a:rPr lang="ru-RU" sz="1500">
                          <a:effectLst/>
                        </a:rPr>
                        <a:t>Шегарский район</a:t>
                      </a:r>
                      <a:endParaRPr lang="ru-RU" sz="150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57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4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  <a:tr h="228230"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>
                          <a:effectLst/>
                        </a:rPr>
                        <a:t>Итого</a:t>
                      </a:r>
                      <a:endParaRPr lang="ru-RU" sz="150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1772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  <a:tc>
                  <a:txBody>
                    <a:bodyPr/>
                    <a:lstStyle/>
                    <a:p>
                      <a:pPr indent="450215" algn="r"/>
                      <a:r>
                        <a:rPr lang="ru-RU" sz="1500" dirty="0" smtClean="0">
                          <a:effectLst/>
                        </a:rPr>
                        <a:t>399</a:t>
                      </a:r>
                      <a:endParaRPr lang="ru-RU" sz="1500" dirty="0">
                        <a:effectLst/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 marL="45670" marR="4567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6964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304</Words>
  <Application>Microsoft Office PowerPoint</Application>
  <PresentationFormat>Экран (4:3)</PresentationFormat>
  <Paragraphs>204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Презентация PowerPoint</vt:lpstr>
      <vt:lpstr>Презентация PowerPoint</vt:lpstr>
      <vt:lpstr>Презентация PowerPoint</vt:lpstr>
    </vt:vector>
  </TitlesOfParts>
  <Company>DNS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Юлия Андреева</dc:creator>
  <cp:lastModifiedBy>Юлия Андреева</cp:lastModifiedBy>
  <cp:revision>2</cp:revision>
  <dcterms:created xsi:type="dcterms:W3CDTF">2020-03-02T06:57:35Z</dcterms:created>
  <dcterms:modified xsi:type="dcterms:W3CDTF">2020-06-09T10:07:12Z</dcterms:modified>
</cp:coreProperties>
</file>